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7"/>
    <p:sldId id="257" r:id="rId48"/>
    <p:sldId id="258" r:id="rId49"/>
    <p:sldId id="259" r:id="rId50"/>
    <p:sldId id="260" r:id="rId51"/>
    <p:sldId id="261" r:id="rId52"/>
    <p:sldId id="262" r:id="rId53"/>
    <p:sldId id="263" r:id="rId54"/>
    <p:sldId id="264" r:id="rId55"/>
    <p:sldId id="265" r:id="rId56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Gagalin" charset="1" panose="00000500000000000000"/>
      <p:regular r:id="rId12"/>
    </p:embeddedFont>
    <p:embeddedFont>
      <p:font typeface="TT Commons Pro" charset="1" panose="020B0103030102020204"/>
      <p:regular r:id="rId13"/>
    </p:embeddedFont>
    <p:embeddedFont>
      <p:font typeface="TT Commons Pro Bold" charset="1" panose="020B0103030102020204"/>
      <p:regular r:id="rId14"/>
    </p:embeddedFont>
    <p:embeddedFont>
      <p:font typeface="TT Commons Pro Italics" charset="1" panose="020B0103030102020204"/>
      <p:regular r:id="rId15"/>
    </p:embeddedFont>
    <p:embeddedFont>
      <p:font typeface="TT Commons Pro Bold Italics" charset="1" panose="020B0103030102020204"/>
      <p:regular r:id="rId16"/>
    </p:embeddedFont>
    <p:embeddedFont>
      <p:font typeface="Open Sans" charset="1" panose="00000000000000000000"/>
      <p:regular r:id="rId17"/>
    </p:embeddedFont>
    <p:embeddedFont>
      <p:font typeface="Open Sans Bold" charset="1" panose="00000000000000000000"/>
      <p:regular r:id="rId18"/>
    </p:embeddedFont>
    <p:embeddedFont>
      <p:font typeface="Open Sans Italics" charset="1" panose="00000000000000000000"/>
      <p:regular r:id="rId19"/>
    </p:embeddedFont>
    <p:embeddedFont>
      <p:font typeface="Open Sans Bold Italics" charset="1" panose="00000000000000000000"/>
      <p:regular r:id="rId20"/>
    </p:embeddedFont>
    <p:embeddedFont>
      <p:font typeface="Open Sans Light" charset="1" panose="00000000000000000000"/>
      <p:regular r:id="rId21"/>
    </p:embeddedFont>
    <p:embeddedFont>
      <p:font typeface="Open Sans Light Italics" charset="1" panose="00000000000000000000"/>
      <p:regular r:id="rId22"/>
    </p:embeddedFont>
    <p:embeddedFont>
      <p:font typeface="Open Sans Medium" charset="1" panose="00000000000000000000"/>
      <p:regular r:id="rId23"/>
    </p:embeddedFont>
    <p:embeddedFont>
      <p:font typeface="Open Sans Medium Italics" charset="1" panose="00000000000000000000"/>
      <p:regular r:id="rId24"/>
    </p:embeddedFont>
    <p:embeddedFont>
      <p:font typeface="Open Sans Semi-Bold" charset="1" panose="00000000000000000000"/>
      <p:regular r:id="rId25"/>
    </p:embeddedFont>
    <p:embeddedFont>
      <p:font typeface="Open Sans Semi-Bold Italics" charset="1" panose="00000000000000000000"/>
      <p:regular r:id="rId26"/>
    </p:embeddedFont>
    <p:embeddedFont>
      <p:font typeface="Open Sans Ultra-Bold" charset="1" panose="00000000000000000000"/>
      <p:regular r:id="rId27"/>
    </p:embeddedFont>
    <p:embeddedFont>
      <p:font typeface="Open Sans Ultra-Bold Italics" charset="1" panose="00000000000000000000"/>
      <p:regular r:id="rId28"/>
    </p:embeddedFont>
    <p:embeddedFont>
      <p:font typeface="Montserrat" charset="1" panose="00000500000000000000"/>
      <p:regular r:id="rId29"/>
    </p:embeddedFont>
    <p:embeddedFont>
      <p:font typeface="Montserrat Bold" charset="1" panose="00000800000000000000"/>
      <p:regular r:id="rId30"/>
    </p:embeddedFont>
    <p:embeddedFont>
      <p:font typeface="Montserrat Italics" charset="1" panose="00000500000000000000"/>
      <p:regular r:id="rId31"/>
    </p:embeddedFont>
    <p:embeddedFont>
      <p:font typeface="Montserrat Bold Italics" charset="1" panose="00000800000000000000"/>
      <p:regular r:id="rId32"/>
    </p:embeddedFont>
    <p:embeddedFont>
      <p:font typeface="Montserrat Thin" charset="1" panose="00000300000000000000"/>
      <p:regular r:id="rId33"/>
    </p:embeddedFont>
    <p:embeddedFont>
      <p:font typeface="Montserrat Thin Italics" charset="1" panose="00000300000000000000"/>
      <p:regular r:id="rId34"/>
    </p:embeddedFont>
    <p:embeddedFont>
      <p:font typeface="Montserrat Extra-Light" charset="1" panose="00000300000000000000"/>
      <p:regular r:id="rId35"/>
    </p:embeddedFont>
    <p:embeddedFont>
      <p:font typeface="Montserrat Extra-Light Italics" charset="1" panose="00000300000000000000"/>
      <p:regular r:id="rId36"/>
    </p:embeddedFont>
    <p:embeddedFont>
      <p:font typeface="Montserrat Light" charset="1" panose="00000400000000000000"/>
      <p:regular r:id="rId37"/>
    </p:embeddedFont>
    <p:embeddedFont>
      <p:font typeface="Montserrat Light Italics" charset="1" panose="00000400000000000000"/>
      <p:regular r:id="rId38"/>
    </p:embeddedFont>
    <p:embeddedFont>
      <p:font typeface="Montserrat Medium" charset="1" panose="00000600000000000000"/>
      <p:regular r:id="rId39"/>
    </p:embeddedFont>
    <p:embeddedFont>
      <p:font typeface="Montserrat Medium Italics" charset="1" panose="00000600000000000000"/>
      <p:regular r:id="rId40"/>
    </p:embeddedFont>
    <p:embeddedFont>
      <p:font typeface="Montserrat Semi-Bold" charset="1" panose="00000700000000000000"/>
      <p:regular r:id="rId41"/>
    </p:embeddedFont>
    <p:embeddedFont>
      <p:font typeface="Montserrat Semi-Bold Italics" charset="1" panose="00000700000000000000"/>
      <p:regular r:id="rId42"/>
    </p:embeddedFont>
    <p:embeddedFont>
      <p:font typeface="Montserrat Ultra-Bold" charset="1" panose="00000900000000000000"/>
      <p:regular r:id="rId43"/>
    </p:embeddedFont>
    <p:embeddedFont>
      <p:font typeface="Montserrat Ultra-Bold Italics" charset="1" panose="00000900000000000000"/>
      <p:regular r:id="rId44"/>
    </p:embeddedFont>
    <p:embeddedFont>
      <p:font typeface="Montserrat Heavy" charset="1" panose="00000A00000000000000"/>
      <p:regular r:id="rId45"/>
    </p:embeddedFont>
    <p:embeddedFont>
      <p:font typeface="Montserrat Heavy Italics" charset="1" panose="00000A00000000000000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slides/slide1.xml" Type="http://schemas.openxmlformats.org/officeDocument/2006/relationships/slide"/><Relationship Id="rId48" Target="slides/slide2.xml" Type="http://schemas.openxmlformats.org/officeDocument/2006/relationships/slide"/><Relationship Id="rId49" Target="slides/slide3.xml" Type="http://schemas.openxmlformats.org/officeDocument/2006/relationships/slide"/><Relationship Id="rId5" Target="tableStyles.xml" Type="http://schemas.openxmlformats.org/officeDocument/2006/relationships/tableStyles"/><Relationship Id="rId50" Target="slides/slide4.xml" Type="http://schemas.openxmlformats.org/officeDocument/2006/relationships/slide"/><Relationship Id="rId51" Target="slides/slide5.xml" Type="http://schemas.openxmlformats.org/officeDocument/2006/relationships/slide"/><Relationship Id="rId52" Target="slides/slide6.xml" Type="http://schemas.openxmlformats.org/officeDocument/2006/relationships/slide"/><Relationship Id="rId53" Target="slides/slide7.xml" Type="http://schemas.openxmlformats.org/officeDocument/2006/relationships/slide"/><Relationship Id="rId54" Target="slides/slide8.xml" Type="http://schemas.openxmlformats.org/officeDocument/2006/relationships/slide"/><Relationship Id="rId55" Target="slides/slide9.xml" Type="http://schemas.openxmlformats.org/officeDocument/2006/relationships/slide"/><Relationship Id="rId56" Target="slides/slide10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990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895432"/>
            <a:ext cx="18615441" cy="2783135"/>
            <a:chOff x="0" y="0"/>
            <a:chExt cx="6790963" cy="10152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790964" cy="1015295"/>
            </a:xfrm>
            <a:custGeom>
              <a:avLst/>
              <a:gdLst/>
              <a:ahLst/>
              <a:cxnLst/>
              <a:rect r="r" b="b" t="t" l="l"/>
              <a:pathLst>
                <a:path h="1015295" w="6790964">
                  <a:moveTo>
                    <a:pt x="0" y="0"/>
                  </a:moveTo>
                  <a:lnTo>
                    <a:pt x="6790964" y="0"/>
                  </a:lnTo>
                  <a:lnTo>
                    <a:pt x="6790964" y="1015295"/>
                  </a:lnTo>
                  <a:lnTo>
                    <a:pt x="0" y="1015295"/>
                  </a:lnTo>
                  <a:close/>
                </a:path>
              </a:pathLst>
            </a:custGeom>
            <a:solidFill>
              <a:srgbClr val="212121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714597"/>
            <a:ext cx="18284049" cy="9232456"/>
          </a:xfrm>
          <a:custGeom>
            <a:avLst/>
            <a:gdLst/>
            <a:ahLst/>
            <a:cxnLst/>
            <a:rect r="r" b="b" t="t" l="l"/>
            <a:pathLst>
              <a:path h="9232456" w="18284049">
                <a:moveTo>
                  <a:pt x="0" y="0"/>
                </a:moveTo>
                <a:lnTo>
                  <a:pt x="18284049" y="0"/>
                </a:lnTo>
                <a:lnTo>
                  <a:pt x="18284049" y="9232456"/>
                </a:lnTo>
                <a:lnTo>
                  <a:pt x="0" y="92324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13" t="0" r="-4005" b="-29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512374" y="0"/>
            <a:ext cx="19640190" cy="2728607"/>
          </a:xfrm>
          <a:custGeom>
            <a:avLst/>
            <a:gdLst/>
            <a:ahLst/>
            <a:cxnLst/>
            <a:rect r="r" b="b" t="t" l="l"/>
            <a:pathLst>
              <a:path h="2728607" w="19640190">
                <a:moveTo>
                  <a:pt x="0" y="0"/>
                </a:moveTo>
                <a:lnTo>
                  <a:pt x="19640190" y="0"/>
                </a:lnTo>
                <a:lnTo>
                  <a:pt x="19640190" y="2728607"/>
                </a:lnTo>
                <a:lnTo>
                  <a:pt x="0" y="27286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781" t="0" r="-9321" b="-300403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47768" y="3475959"/>
            <a:ext cx="6496948" cy="5618704"/>
            <a:chOff x="0" y="0"/>
            <a:chExt cx="1711130" cy="147982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11130" cy="1479823"/>
            </a:xfrm>
            <a:custGeom>
              <a:avLst/>
              <a:gdLst/>
              <a:ahLst/>
              <a:cxnLst/>
              <a:rect r="r" b="b" t="t" l="l"/>
              <a:pathLst>
                <a:path h="1479823" w="1711130">
                  <a:moveTo>
                    <a:pt x="60773" y="0"/>
                  </a:moveTo>
                  <a:lnTo>
                    <a:pt x="1650357" y="0"/>
                  </a:lnTo>
                  <a:cubicBezTo>
                    <a:pt x="1666475" y="0"/>
                    <a:pt x="1681933" y="6403"/>
                    <a:pt x="1693330" y="17800"/>
                  </a:cubicBezTo>
                  <a:cubicBezTo>
                    <a:pt x="1704727" y="29197"/>
                    <a:pt x="1711130" y="44655"/>
                    <a:pt x="1711130" y="60773"/>
                  </a:cubicBezTo>
                  <a:lnTo>
                    <a:pt x="1711130" y="1419050"/>
                  </a:lnTo>
                  <a:cubicBezTo>
                    <a:pt x="1711130" y="1452614"/>
                    <a:pt x="1683921" y="1479823"/>
                    <a:pt x="1650357" y="1479823"/>
                  </a:cubicBezTo>
                  <a:lnTo>
                    <a:pt x="60773" y="1479823"/>
                  </a:lnTo>
                  <a:cubicBezTo>
                    <a:pt x="27209" y="1479823"/>
                    <a:pt x="0" y="1452614"/>
                    <a:pt x="0" y="1419050"/>
                  </a:cubicBezTo>
                  <a:lnTo>
                    <a:pt x="0" y="60773"/>
                  </a:lnTo>
                  <a:cubicBezTo>
                    <a:pt x="0" y="27209"/>
                    <a:pt x="27209" y="0"/>
                    <a:pt x="60773" y="0"/>
                  </a:cubicBezTo>
                  <a:close/>
                </a:path>
              </a:pathLst>
            </a:custGeom>
            <a:solidFill>
              <a:srgbClr val="1E2032">
                <a:alpha val="45882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19050"/>
              <a:ext cx="1711130" cy="14607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4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084132" y="7624820"/>
            <a:ext cx="5096742" cy="3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1"/>
              </a:lnSpc>
            </a:pPr>
            <a:r>
              <a:rPr lang="en-US" sz="2771">
                <a:solidFill>
                  <a:srgbClr val="231F20"/>
                </a:solidFill>
                <a:latin typeface="Open Sans Bold"/>
              </a:rPr>
              <a:t>HARSH SINGH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50529" y="4475947"/>
            <a:ext cx="7366654" cy="3752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00"/>
              </a:lnSpc>
            </a:pPr>
            <a:r>
              <a:rPr lang="en-US" sz="7300">
                <a:solidFill>
                  <a:srgbClr val="F09902"/>
                </a:solidFill>
                <a:latin typeface="Gagalin"/>
              </a:rPr>
              <a:t>BUSINESS DATA MANAGEMENT CAPSTONE 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84608" y="3390234"/>
            <a:ext cx="5295791" cy="3795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7"/>
              </a:lnSpc>
              <a:spcBef>
                <a:spcPct val="0"/>
              </a:spcBef>
            </a:pPr>
            <a:r>
              <a:rPr lang="en-US" sz="4305">
                <a:solidFill>
                  <a:srgbClr val="212121"/>
                </a:solidFill>
                <a:latin typeface="Montserrat Bold"/>
              </a:rPr>
              <a:t>Optimizing Customer Lifecycle Economics in Path lab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579108" y="9320076"/>
            <a:ext cx="219273" cy="626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82"/>
              </a:lnSpc>
              <a:spcBef>
                <a:spcPct val="0"/>
              </a:spcBef>
            </a:pPr>
            <a:r>
              <a:rPr lang="en-US" sz="4438">
                <a:solidFill>
                  <a:srgbClr val="FAFCFF"/>
                </a:solidFill>
                <a:latin typeface="Oswald Bold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14052" y="7223791"/>
            <a:ext cx="4636902" cy="343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1"/>
              </a:lnSpc>
            </a:pPr>
            <a:r>
              <a:rPr lang="en-US" sz="2521">
                <a:solidFill>
                  <a:srgbClr val="1F3A8E"/>
                </a:solidFill>
                <a:latin typeface="Open Sans Bold Italics"/>
              </a:rPr>
              <a:t>Presented by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242012" y="8926400"/>
            <a:ext cx="2800033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Roll no. : </a:t>
            </a:r>
            <a:r>
              <a:rPr lang="en-US" sz="2499">
                <a:solidFill>
                  <a:srgbClr val="000000"/>
                </a:solidFill>
                <a:latin typeface="Oswald Bold"/>
              </a:rPr>
              <a:t>22F1001658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3021946" y="258844"/>
            <a:ext cx="15075047" cy="2442104"/>
          </a:xfrm>
          <a:custGeom>
            <a:avLst/>
            <a:gdLst/>
            <a:ahLst/>
            <a:cxnLst/>
            <a:rect r="r" b="b" t="t" l="l"/>
            <a:pathLst>
              <a:path h="2442104" w="15075047">
                <a:moveTo>
                  <a:pt x="0" y="0"/>
                </a:moveTo>
                <a:lnTo>
                  <a:pt x="15075047" y="0"/>
                </a:lnTo>
                <a:lnTo>
                  <a:pt x="15075047" y="2442104"/>
                </a:lnTo>
                <a:lnTo>
                  <a:pt x="0" y="24421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965" t="0" r="-20658" b="-305963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28700" y="305553"/>
            <a:ext cx="2203117" cy="2310586"/>
          </a:xfrm>
          <a:custGeom>
            <a:avLst/>
            <a:gdLst/>
            <a:ahLst/>
            <a:cxnLst/>
            <a:rect r="r" b="b" t="t" l="l"/>
            <a:pathLst>
              <a:path h="2310586" w="2203117">
                <a:moveTo>
                  <a:pt x="0" y="0"/>
                </a:moveTo>
                <a:lnTo>
                  <a:pt x="2203117" y="0"/>
                </a:lnTo>
                <a:lnTo>
                  <a:pt x="2203117" y="2310586"/>
                </a:lnTo>
                <a:lnTo>
                  <a:pt x="0" y="23105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9DA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4000500" y="-4000500"/>
            <a:ext cx="10287000" cy="18288000"/>
            <a:chOff x="0" y="0"/>
            <a:chExt cx="3752725" cy="66715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52726" cy="6671512"/>
            </a:xfrm>
            <a:custGeom>
              <a:avLst/>
              <a:gdLst/>
              <a:ahLst/>
              <a:cxnLst/>
              <a:rect r="r" b="b" t="t" l="l"/>
              <a:pathLst>
                <a:path h="6671512" w="3752726">
                  <a:moveTo>
                    <a:pt x="0" y="0"/>
                  </a:moveTo>
                  <a:lnTo>
                    <a:pt x="3752726" y="0"/>
                  </a:lnTo>
                  <a:lnTo>
                    <a:pt x="3752726" y="6671512"/>
                  </a:lnTo>
                  <a:lnTo>
                    <a:pt x="0" y="6671512"/>
                  </a:lnTo>
                  <a:close/>
                </a:path>
              </a:pathLst>
            </a:custGeom>
            <a:solidFill>
              <a:srgbClr val="F0990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39491" y="-5311419"/>
            <a:ext cx="16919809" cy="17199298"/>
          </a:xfrm>
          <a:custGeom>
            <a:avLst/>
            <a:gdLst/>
            <a:ahLst/>
            <a:cxnLst/>
            <a:rect r="r" b="b" t="t" l="l"/>
            <a:pathLst>
              <a:path h="17199298" w="16919809">
                <a:moveTo>
                  <a:pt x="0" y="0"/>
                </a:moveTo>
                <a:lnTo>
                  <a:pt x="16919809" y="0"/>
                </a:lnTo>
                <a:lnTo>
                  <a:pt x="16919809" y="17199298"/>
                </a:lnTo>
                <a:lnTo>
                  <a:pt x="0" y="171992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757037" y="9931085"/>
            <a:ext cx="530963" cy="355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7"/>
              </a:lnSpc>
              <a:spcBef>
                <a:spcPct val="0"/>
              </a:spcBef>
            </a:pPr>
            <a:r>
              <a:rPr lang="en-US" sz="2524">
                <a:solidFill>
                  <a:srgbClr val="14130D"/>
                </a:solidFill>
                <a:latin typeface="Oswald Bold"/>
              </a:rPr>
              <a:t>10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539259" y="4411341"/>
            <a:ext cx="11209483" cy="2252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96"/>
              </a:lnSpc>
            </a:pPr>
            <a:r>
              <a:rPr lang="en-US" sz="16896">
                <a:solidFill>
                  <a:srgbClr val="1F3A8E">
                    <a:alpha val="87843"/>
                  </a:srgbClr>
                </a:solidFill>
                <a:latin typeface="Gagali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AF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77863" y="-527084"/>
            <a:ext cx="6075653" cy="10927030"/>
            <a:chOff x="0" y="0"/>
            <a:chExt cx="2216415" cy="3986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16415" cy="3986210"/>
            </a:xfrm>
            <a:custGeom>
              <a:avLst/>
              <a:gdLst/>
              <a:ahLst/>
              <a:cxnLst/>
              <a:rect r="r" b="b" t="t" l="l"/>
              <a:pathLst>
                <a:path h="3986210" w="2216415">
                  <a:moveTo>
                    <a:pt x="0" y="0"/>
                  </a:moveTo>
                  <a:lnTo>
                    <a:pt x="2216415" y="0"/>
                  </a:lnTo>
                  <a:lnTo>
                    <a:pt x="2216415" y="3986210"/>
                  </a:lnTo>
                  <a:lnTo>
                    <a:pt x="0" y="3986210"/>
                  </a:lnTo>
                  <a:close/>
                </a:path>
              </a:pathLst>
            </a:custGeom>
            <a:solidFill>
              <a:srgbClr val="F09902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4728071" y="714375"/>
            <a:ext cx="13227748" cy="918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"/>
              </a:rPr>
              <a:t>•</a:t>
            </a:r>
            <a:r>
              <a:rPr lang="en-US" sz="2300">
                <a:solidFill>
                  <a:srgbClr val="14130D"/>
                </a:solidFill>
                <a:latin typeface="Montserrat Bold"/>
              </a:rPr>
              <a:t>Objective: </a:t>
            </a:r>
            <a:r>
              <a:rPr lang="en-US" sz="2300">
                <a:solidFill>
                  <a:srgbClr val="14130D"/>
                </a:solidFill>
                <a:latin typeface="Montserrat"/>
              </a:rPr>
              <a:t>Optimize Dr. Lal Path Labs' customer lifecycle economics by reducing acquisition costs, improving profit margins, and enhancing retention rates through data-driven strategies and K-means clustering insights.</a:t>
            </a:r>
          </a:p>
          <a:p>
            <a:pPr>
              <a:lnSpc>
                <a:spcPts val="3220"/>
              </a:lnSpc>
            </a:pP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"/>
              </a:rPr>
              <a:t>•</a:t>
            </a:r>
            <a:r>
              <a:rPr lang="en-US" sz="2300">
                <a:solidFill>
                  <a:srgbClr val="14130D"/>
                </a:solidFill>
                <a:latin typeface="Montserrat Bold"/>
              </a:rPr>
              <a:t>Problem Statement:</a:t>
            </a: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"/>
              </a:rPr>
              <a:t>I.Reduce the cost of customer acquisition while maintaining or increasing acquisition rates.</a:t>
            </a: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"/>
              </a:rPr>
              <a:t>II.Improve profit margins through cost optimization and revenue enhancement strategies.</a:t>
            </a: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"/>
              </a:rPr>
              <a:t>III.Enhance customer retention rates to foster long-term loyalty and profitability.</a:t>
            </a:r>
          </a:p>
          <a:p>
            <a:pPr>
              <a:lnSpc>
                <a:spcPts val="3220"/>
              </a:lnSpc>
            </a:pP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"/>
              </a:rPr>
              <a:t>•</a:t>
            </a:r>
            <a:r>
              <a:rPr lang="en-US" sz="2300">
                <a:solidFill>
                  <a:srgbClr val="14130D"/>
                </a:solidFill>
                <a:latin typeface="Montserrat Bold"/>
              </a:rPr>
              <a:t>Analysis Process/Method</a:t>
            </a: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"/>
              </a:rPr>
              <a:t>I.Data Collection and Preprocess: Engage with the owner, ensuring privacy, and acquire authenticated 2022 customer data. Utilize Excel for precision trimming, feature engineering (disease addition), and categorical data label encoding.</a:t>
            </a: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"/>
              </a:rPr>
              <a:t>II. Data Analysis: Tool-powered pattern discernment, analyzing monthly patient/revenue trends, and demographic focus for primary targeting. In-depth customer retention analysis. </a:t>
            </a: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"/>
              </a:rPr>
              <a:t>III..Customer Clustering: K-means segmentation for tailored marketing, budget optimization, and heightened retention.</a:t>
            </a:r>
          </a:p>
          <a:p>
            <a:pPr>
              <a:lnSpc>
                <a:spcPts val="3220"/>
              </a:lnSpc>
            </a:pPr>
          </a:p>
          <a:p>
            <a:pPr>
              <a:lnSpc>
                <a:spcPts val="3220"/>
              </a:lnSpc>
            </a:pPr>
            <a:r>
              <a:rPr lang="en-US" sz="2300">
                <a:solidFill>
                  <a:srgbClr val="14130D"/>
                </a:solidFill>
                <a:latin typeface="Montserrat Bold"/>
              </a:rPr>
              <a:t>Strategize from clustering insights. Implement targeted campaigns for cost-efficient acquisition, improved margins, and enhanced customer retention strategies.</a:t>
            </a:r>
          </a:p>
          <a:p>
            <a:pPr>
              <a:lnSpc>
                <a:spcPts val="30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74054" y="819150"/>
            <a:ext cx="325484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PROJECT BRIEF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009764" y="9931400"/>
            <a:ext cx="163235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14130D"/>
                </a:solidFill>
                <a:latin typeface="Oswald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028700"/>
            <a:ext cx="10724147" cy="5342968"/>
            <a:chOff x="0" y="0"/>
            <a:chExt cx="14298863" cy="712395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601" r="0" b="3601"/>
            <a:stretch>
              <a:fillRect/>
            </a:stretch>
          </p:blipFill>
          <p:spPr>
            <a:xfrm flipH="false" flipV="false">
              <a:off x="0" y="0"/>
              <a:ext cx="14298863" cy="7123958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934302" y="-900513"/>
            <a:ext cx="7353698" cy="11187513"/>
            <a:chOff x="0" y="0"/>
            <a:chExt cx="2603889" cy="39614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603889" cy="3961414"/>
            </a:xfrm>
            <a:custGeom>
              <a:avLst/>
              <a:gdLst/>
              <a:ahLst/>
              <a:cxnLst/>
              <a:rect r="r" b="b" t="t" l="l"/>
              <a:pathLst>
                <a:path h="3961414" w="2603889">
                  <a:moveTo>
                    <a:pt x="0" y="0"/>
                  </a:moveTo>
                  <a:lnTo>
                    <a:pt x="2603889" y="0"/>
                  </a:lnTo>
                  <a:lnTo>
                    <a:pt x="2603889" y="3961414"/>
                  </a:lnTo>
                  <a:lnTo>
                    <a:pt x="0" y="3961414"/>
                  </a:lnTo>
                  <a:close/>
                </a:path>
              </a:pathLst>
            </a:custGeom>
            <a:solidFill>
              <a:srgbClr val="F09902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237844" y="7327576"/>
            <a:ext cx="5467168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ORGANIZATION DETAILS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106571" y="1470973"/>
            <a:ext cx="7009160" cy="7295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14130D"/>
                </a:solidFill>
                <a:latin typeface="Montserrat"/>
              </a:rPr>
              <a:t>•</a:t>
            </a:r>
            <a:r>
              <a:rPr lang="en-US" sz="2600">
                <a:solidFill>
                  <a:srgbClr val="14130D"/>
                </a:solidFill>
                <a:latin typeface="Montserrat Bold"/>
              </a:rPr>
              <a:t>Name of business:</a:t>
            </a:r>
            <a:r>
              <a:rPr lang="en-US" sz="2600">
                <a:solidFill>
                  <a:srgbClr val="14130D"/>
                </a:solidFill>
                <a:latin typeface="Montserrat"/>
              </a:rPr>
              <a:t> Dr Lal PathLabs centre </a:t>
            </a:r>
          </a:p>
          <a:p>
            <a:pPr>
              <a:lnSpc>
                <a:spcPts val="3640"/>
              </a:lnSpc>
            </a:pP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14130D"/>
                </a:solidFill>
                <a:latin typeface="Montserrat Bold"/>
              </a:rPr>
              <a:t>•Type of business:</a:t>
            </a:r>
            <a:r>
              <a:rPr lang="en-US" sz="2600">
                <a:solidFill>
                  <a:srgbClr val="14130D"/>
                </a:solidFill>
                <a:latin typeface="Montserrat"/>
              </a:rPr>
              <a:t> Diagnostic pathology services through Lal PathLabs franchise collection centers.</a:t>
            </a:r>
          </a:p>
          <a:p>
            <a:pPr>
              <a:lnSpc>
                <a:spcPts val="3640"/>
              </a:lnSpc>
            </a:pP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14130D"/>
                </a:solidFill>
                <a:latin typeface="Montserrat Bold"/>
              </a:rPr>
              <a:t>•Location:</a:t>
            </a:r>
            <a:r>
              <a:rPr lang="en-US" sz="2600">
                <a:solidFill>
                  <a:srgbClr val="14130D"/>
                </a:solidFill>
                <a:latin typeface="Montserrat"/>
              </a:rPr>
              <a:t> Prayagraj, Uttar Pradesh</a:t>
            </a:r>
          </a:p>
          <a:p>
            <a:pPr>
              <a:lnSpc>
                <a:spcPts val="3640"/>
              </a:lnSpc>
            </a:pP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14130D"/>
                </a:solidFill>
                <a:latin typeface="Montserrat Bold"/>
              </a:rPr>
              <a:t>•Services:</a:t>
            </a:r>
            <a:r>
              <a:rPr lang="en-US" sz="2600">
                <a:solidFill>
                  <a:srgbClr val="14130D"/>
                </a:solidFill>
                <a:latin typeface="Montserrat"/>
              </a:rPr>
              <a:t> Comprehensive diagnostic pathology services, including health checkups and home services, offered by Dr Lal PathLabs  franchise collection centers. </a:t>
            </a:r>
          </a:p>
          <a:p>
            <a:pPr>
              <a:lnSpc>
                <a:spcPts val="3640"/>
              </a:lnSpc>
            </a:pP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14130D"/>
                </a:solidFill>
                <a:latin typeface="Montserrat Bold"/>
              </a:rPr>
              <a:t>Owner</a:t>
            </a:r>
            <a:r>
              <a:rPr lang="en-US" sz="2600">
                <a:solidFill>
                  <a:srgbClr val="14130D"/>
                </a:solidFill>
                <a:latin typeface="Montserrat"/>
              </a:rPr>
              <a:t> : Mr. Govind Narayan Singh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009764" y="9931400"/>
            <a:ext cx="163235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14130D"/>
                </a:solidFill>
                <a:latin typeface="Oswald Bold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589379" y="0"/>
            <a:ext cx="2698621" cy="10287000"/>
            <a:chOff x="0" y="0"/>
            <a:chExt cx="984464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4464" cy="3752726"/>
            </a:xfrm>
            <a:custGeom>
              <a:avLst/>
              <a:gdLst/>
              <a:ahLst/>
              <a:cxnLst/>
              <a:rect r="r" b="b" t="t" l="l"/>
              <a:pathLst>
                <a:path h="3752726" w="984464">
                  <a:moveTo>
                    <a:pt x="0" y="0"/>
                  </a:moveTo>
                  <a:lnTo>
                    <a:pt x="984464" y="0"/>
                  </a:lnTo>
                  <a:lnTo>
                    <a:pt x="984464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0990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243432" y="5839662"/>
            <a:ext cx="8695257" cy="4141216"/>
          </a:xfrm>
          <a:custGeom>
            <a:avLst/>
            <a:gdLst/>
            <a:ahLst/>
            <a:cxnLst/>
            <a:rect r="r" b="b" t="t" l="l"/>
            <a:pathLst>
              <a:path h="4141216" w="8695257">
                <a:moveTo>
                  <a:pt x="0" y="0"/>
                </a:moveTo>
                <a:lnTo>
                  <a:pt x="8695257" y="0"/>
                </a:lnTo>
                <a:lnTo>
                  <a:pt x="8695257" y="4141216"/>
                </a:lnTo>
                <a:lnTo>
                  <a:pt x="0" y="41412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54" t="0" r="-2354" b="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358021" y="1546839"/>
            <a:ext cx="8613328" cy="4181766"/>
          </a:xfrm>
          <a:custGeom>
            <a:avLst/>
            <a:gdLst/>
            <a:ahLst/>
            <a:cxnLst/>
            <a:rect r="r" b="b" t="t" l="l"/>
            <a:pathLst>
              <a:path h="4181766" w="8613328">
                <a:moveTo>
                  <a:pt x="0" y="0"/>
                </a:moveTo>
                <a:lnTo>
                  <a:pt x="8613328" y="0"/>
                </a:lnTo>
                <a:lnTo>
                  <a:pt x="8613328" y="4181766"/>
                </a:lnTo>
                <a:lnTo>
                  <a:pt x="0" y="41817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4350" y="505508"/>
            <a:ext cx="5966171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ANALYSIS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03075" y="1499214"/>
            <a:ext cx="5954577" cy="2757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7"/>
              </a:lnSpc>
            </a:pPr>
            <a:r>
              <a:rPr lang="en-US" sz="2605">
                <a:solidFill>
                  <a:srgbClr val="14130D"/>
                </a:solidFill>
                <a:latin typeface="Montserrat"/>
              </a:rPr>
              <a:t>Demographic Chart visually captures age distribution and gender disparities, spotlighting concentrations in the 20-30 and 30-40 age groups for nuanced insights.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79320" y="7223335"/>
            <a:ext cx="6570729" cy="2757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7"/>
              </a:lnSpc>
            </a:pPr>
            <a:r>
              <a:rPr lang="en-US" sz="2605">
                <a:solidFill>
                  <a:srgbClr val="14130D"/>
                </a:solidFill>
                <a:latin typeface="Montserrat"/>
              </a:rPr>
              <a:t>Dynamic Area Graph visualizes financial trends, highlighting peaks in July and August, contributing significantly to the annual revenue of 86.83 lakhs, with a robust average profit margin exceeding 20%.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081898" y="7554670"/>
            <a:ext cx="658773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466922" y="6011112"/>
            <a:ext cx="700326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008157" y="9931400"/>
            <a:ext cx="166449" cy="69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>
                <a:solidFill>
                  <a:srgbClr val="14130D"/>
                </a:solidFill>
                <a:latin typeface="Oswald Bold"/>
              </a:rPr>
              <a:t>4</a:t>
            </a:r>
          </a:p>
          <a:p>
            <a:pPr algn="ctr">
              <a:lnSpc>
                <a:spcPts val="27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249317" y="0"/>
            <a:ext cx="3032774" cy="10287000"/>
            <a:chOff x="0" y="0"/>
            <a:chExt cx="1106364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6364" cy="3752726"/>
            </a:xfrm>
            <a:custGeom>
              <a:avLst/>
              <a:gdLst/>
              <a:ahLst/>
              <a:cxnLst/>
              <a:rect r="r" b="b" t="t" l="l"/>
              <a:pathLst>
                <a:path h="3752726" w="1106364">
                  <a:moveTo>
                    <a:pt x="0" y="0"/>
                  </a:moveTo>
                  <a:lnTo>
                    <a:pt x="1106364" y="0"/>
                  </a:lnTo>
                  <a:lnTo>
                    <a:pt x="1106364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0990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45223" y="416006"/>
            <a:ext cx="8205531" cy="3818831"/>
          </a:xfrm>
          <a:custGeom>
            <a:avLst/>
            <a:gdLst/>
            <a:ahLst/>
            <a:cxnLst/>
            <a:rect r="r" b="b" t="t" l="l"/>
            <a:pathLst>
              <a:path h="3818831" w="8205531">
                <a:moveTo>
                  <a:pt x="0" y="0"/>
                </a:moveTo>
                <a:lnTo>
                  <a:pt x="8205531" y="0"/>
                </a:lnTo>
                <a:lnTo>
                  <a:pt x="8205531" y="3818831"/>
                </a:lnTo>
                <a:lnTo>
                  <a:pt x="0" y="38188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70" r="0" b="-6680"/>
            </a:stretch>
          </a:blipFill>
          <a:ln w="19050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7422964" y="4611589"/>
            <a:ext cx="9667155" cy="4947500"/>
          </a:xfrm>
          <a:custGeom>
            <a:avLst/>
            <a:gdLst/>
            <a:ahLst/>
            <a:cxnLst/>
            <a:rect r="r" b="b" t="t" l="l"/>
            <a:pathLst>
              <a:path h="4947500" w="9667155">
                <a:moveTo>
                  <a:pt x="0" y="0"/>
                </a:moveTo>
                <a:lnTo>
                  <a:pt x="9667155" y="0"/>
                </a:lnTo>
                <a:lnTo>
                  <a:pt x="9667155" y="4947501"/>
                </a:lnTo>
                <a:lnTo>
                  <a:pt x="0" y="49475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73269" y="368381"/>
            <a:ext cx="6276047" cy="2757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7"/>
              </a:lnSpc>
            </a:pPr>
            <a:r>
              <a:rPr lang="en-US" sz="2605">
                <a:solidFill>
                  <a:srgbClr val="14130D"/>
                </a:solidFill>
                <a:latin typeface="Montserrat"/>
              </a:rPr>
              <a:t>Monthly test graph shows peaks in January and August, likely tied to health checkups, contrasting with December's decline during the holiday season, illustrating seasonality's impact.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6917" y="6500757"/>
            <a:ext cx="6276047" cy="2757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7"/>
              </a:lnSpc>
            </a:pPr>
            <a:r>
              <a:rPr lang="en-US" sz="2605">
                <a:solidFill>
                  <a:srgbClr val="14130D"/>
                </a:solidFill>
                <a:latin typeface="Montserrat"/>
              </a:rPr>
              <a:t>Pareto chart highlights "HEALTHKIND COMPLETE" as the dominant test (29%), guiding strategic resource allocation and service optimization for impactful outcomes.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707896" y="4443314"/>
            <a:ext cx="740093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32096" y="9773072"/>
            <a:ext cx="743188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010538" y="9931400"/>
            <a:ext cx="161687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14130D"/>
                </a:solidFill>
                <a:latin typeface="Oswald Bold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517775" y="0"/>
            <a:ext cx="2770225" cy="10287000"/>
            <a:chOff x="0" y="0"/>
            <a:chExt cx="1010586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0586" cy="3752726"/>
            </a:xfrm>
            <a:custGeom>
              <a:avLst/>
              <a:gdLst/>
              <a:ahLst/>
              <a:cxnLst/>
              <a:rect r="r" b="b" t="t" l="l"/>
              <a:pathLst>
                <a:path h="3752726" w="1010586">
                  <a:moveTo>
                    <a:pt x="0" y="0"/>
                  </a:moveTo>
                  <a:lnTo>
                    <a:pt x="1010586" y="0"/>
                  </a:lnTo>
                  <a:lnTo>
                    <a:pt x="1010586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0990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646178" y="798369"/>
            <a:ext cx="11010425" cy="7808226"/>
          </a:xfrm>
          <a:custGeom>
            <a:avLst/>
            <a:gdLst/>
            <a:ahLst/>
            <a:cxnLst/>
            <a:rect r="r" b="b" t="t" l="l"/>
            <a:pathLst>
              <a:path h="7808226" w="11010425">
                <a:moveTo>
                  <a:pt x="0" y="0"/>
                </a:moveTo>
                <a:lnTo>
                  <a:pt x="11010424" y="0"/>
                </a:lnTo>
                <a:lnTo>
                  <a:pt x="11010424" y="7808226"/>
                </a:lnTo>
                <a:lnTo>
                  <a:pt x="0" y="7808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206859" y="2442333"/>
            <a:ext cx="5052441" cy="5330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2765">
                <a:solidFill>
                  <a:srgbClr val="14130D"/>
                </a:solidFill>
                <a:latin typeface="Montserrat"/>
              </a:rPr>
              <a:t>Discover trends in customer retention: January and March cohorts consistently engaged, suggesting targeted strategies for long-term retention, while July and August cohorts require intervention to curb decline, and the June cohort indicates a gradual decrease.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208348" y="9558260"/>
            <a:ext cx="738426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005954" y="9931400"/>
            <a:ext cx="170855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14130D"/>
                </a:solidFill>
                <a:latin typeface="Oswald Bold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79859" y="0"/>
            <a:ext cx="2808141" cy="10287000"/>
            <a:chOff x="0" y="0"/>
            <a:chExt cx="1024418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4418" cy="3752726"/>
            </a:xfrm>
            <a:custGeom>
              <a:avLst/>
              <a:gdLst/>
              <a:ahLst/>
              <a:cxnLst/>
              <a:rect r="r" b="b" t="t" l="l"/>
              <a:pathLst>
                <a:path h="3752726" w="1024418">
                  <a:moveTo>
                    <a:pt x="0" y="0"/>
                  </a:moveTo>
                  <a:lnTo>
                    <a:pt x="1024418" y="0"/>
                  </a:lnTo>
                  <a:lnTo>
                    <a:pt x="1024418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0990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07425" y="7434167"/>
            <a:ext cx="9282809" cy="1824133"/>
          </a:xfrm>
          <a:custGeom>
            <a:avLst/>
            <a:gdLst/>
            <a:ahLst/>
            <a:cxnLst/>
            <a:rect r="r" b="b" t="t" l="l"/>
            <a:pathLst>
              <a:path h="1824133" w="9282809">
                <a:moveTo>
                  <a:pt x="0" y="0"/>
                </a:moveTo>
                <a:lnTo>
                  <a:pt x="9282809" y="0"/>
                </a:lnTo>
                <a:lnTo>
                  <a:pt x="9282809" y="1824133"/>
                </a:lnTo>
                <a:lnTo>
                  <a:pt x="0" y="18241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978193" y="3034490"/>
            <a:ext cx="5076996" cy="3884237"/>
          </a:xfrm>
          <a:custGeom>
            <a:avLst/>
            <a:gdLst/>
            <a:ahLst/>
            <a:cxnLst/>
            <a:rect r="r" b="b" t="t" l="l"/>
            <a:pathLst>
              <a:path h="3884237" w="5076996">
                <a:moveTo>
                  <a:pt x="0" y="0"/>
                </a:moveTo>
                <a:lnTo>
                  <a:pt x="5076996" y="0"/>
                </a:lnTo>
                <a:lnTo>
                  <a:pt x="5076996" y="3884237"/>
                </a:lnTo>
                <a:lnTo>
                  <a:pt x="0" y="38842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4350" y="1435783"/>
            <a:ext cx="6116366" cy="3858408"/>
          </a:xfrm>
          <a:custGeom>
            <a:avLst/>
            <a:gdLst/>
            <a:ahLst/>
            <a:cxnLst/>
            <a:rect r="r" b="b" t="t" l="l"/>
            <a:pathLst>
              <a:path h="3858408" w="6116366">
                <a:moveTo>
                  <a:pt x="0" y="0"/>
                </a:moveTo>
                <a:lnTo>
                  <a:pt x="6116366" y="0"/>
                </a:lnTo>
                <a:lnTo>
                  <a:pt x="6116366" y="3858408"/>
                </a:lnTo>
                <a:lnTo>
                  <a:pt x="0" y="38584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14350" y="505508"/>
            <a:ext cx="11121670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CUSTOMER SEGMENTATION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48830" y="5727247"/>
            <a:ext cx="7197957" cy="2072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71"/>
              </a:lnSpc>
            </a:pPr>
            <a:r>
              <a:rPr lang="en-US" sz="2408">
                <a:solidFill>
                  <a:srgbClr val="14130D"/>
                </a:solidFill>
                <a:latin typeface="Montserrat"/>
              </a:rPr>
              <a:t>The K-means cluster count plot visually represents the segmentation with 3707 instances in Cluster 1, 3215 in Cluster 0, and 1488 in Cluster 2, guiding subsequent analysis.</a:t>
            </a:r>
          </a:p>
          <a:p>
            <a:pPr>
              <a:lnSpc>
                <a:spcPts val="3371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820079" y="8308134"/>
            <a:ext cx="7063850" cy="2491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71"/>
              </a:lnSpc>
            </a:pPr>
            <a:r>
              <a:rPr lang="en-US" sz="2408">
                <a:solidFill>
                  <a:srgbClr val="14130D"/>
                </a:solidFill>
                <a:latin typeface="Montserrat"/>
              </a:rPr>
              <a:t>K-means reveals three clusters: moderate-cost male, high-cost diverse female, and higher-cost male segments, guiding targeted strategies for enhanced engagement.</a:t>
            </a:r>
          </a:p>
          <a:p>
            <a:pPr>
              <a:lnSpc>
                <a:spcPts val="3371"/>
              </a:lnSpc>
            </a:pPr>
          </a:p>
          <a:p>
            <a:pPr>
              <a:lnSpc>
                <a:spcPts val="3371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405509" y="1397683"/>
            <a:ext cx="6559498" cy="1234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71"/>
              </a:lnSpc>
            </a:pPr>
            <a:r>
              <a:rPr lang="en-US" sz="2408">
                <a:solidFill>
                  <a:srgbClr val="14130D"/>
                </a:solidFill>
                <a:latin typeface="Montserrat"/>
              </a:rPr>
              <a:t>Based on patients' database, we have used the k-means clustering algorithm to classify them into three distinct clusters.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53048" y="5485464"/>
            <a:ext cx="747593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763579" y="7078567"/>
            <a:ext cx="716280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7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227549" y="9567144"/>
            <a:ext cx="742236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021670" y="9931400"/>
            <a:ext cx="13942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14130D"/>
                </a:solidFill>
                <a:latin typeface="Oswald Bold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66497" y="0"/>
            <a:ext cx="2821503" cy="10287000"/>
            <a:chOff x="0" y="0"/>
            <a:chExt cx="469513" cy="17118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9513" cy="1711813"/>
            </a:xfrm>
            <a:custGeom>
              <a:avLst/>
              <a:gdLst/>
              <a:ahLst/>
              <a:cxnLst/>
              <a:rect r="r" b="b" t="t" l="l"/>
              <a:pathLst>
                <a:path h="1711813" w="469513">
                  <a:moveTo>
                    <a:pt x="0" y="0"/>
                  </a:moveTo>
                  <a:lnTo>
                    <a:pt x="469513" y="0"/>
                  </a:lnTo>
                  <a:lnTo>
                    <a:pt x="469513" y="1711813"/>
                  </a:lnTo>
                  <a:lnTo>
                    <a:pt x="0" y="1711813"/>
                  </a:lnTo>
                  <a:close/>
                </a:path>
              </a:pathLst>
            </a:custGeom>
            <a:solidFill>
              <a:srgbClr val="F09902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162568" y="3011329"/>
            <a:ext cx="5061755" cy="4686342"/>
          </a:xfrm>
          <a:custGeom>
            <a:avLst/>
            <a:gdLst/>
            <a:ahLst/>
            <a:cxnLst/>
            <a:rect r="r" b="b" t="t" l="l"/>
            <a:pathLst>
              <a:path h="4686342" w="5061755">
                <a:moveTo>
                  <a:pt x="0" y="0"/>
                </a:moveTo>
                <a:lnTo>
                  <a:pt x="5061755" y="0"/>
                </a:lnTo>
                <a:lnTo>
                  <a:pt x="5061755" y="4686342"/>
                </a:lnTo>
                <a:lnTo>
                  <a:pt x="0" y="46863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985861" y="310213"/>
            <a:ext cx="5021911" cy="4643175"/>
          </a:xfrm>
          <a:custGeom>
            <a:avLst/>
            <a:gdLst/>
            <a:ahLst/>
            <a:cxnLst/>
            <a:rect r="r" b="b" t="t" l="l"/>
            <a:pathLst>
              <a:path h="4643175" w="5021911">
                <a:moveTo>
                  <a:pt x="0" y="0"/>
                </a:moveTo>
                <a:lnTo>
                  <a:pt x="5021911" y="0"/>
                </a:lnTo>
                <a:lnTo>
                  <a:pt x="5021911" y="4643176"/>
                </a:lnTo>
                <a:lnTo>
                  <a:pt x="0" y="46431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985861" y="5354500"/>
            <a:ext cx="5610335" cy="4161046"/>
          </a:xfrm>
          <a:custGeom>
            <a:avLst/>
            <a:gdLst/>
            <a:ahLst/>
            <a:cxnLst/>
            <a:rect r="r" b="b" t="t" l="l"/>
            <a:pathLst>
              <a:path h="4161046" w="5610335">
                <a:moveTo>
                  <a:pt x="0" y="0"/>
                </a:moveTo>
                <a:lnTo>
                  <a:pt x="5610335" y="0"/>
                </a:lnTo>
                <a:lnTo>
                  <a:pt x="5610335" y="4161046"/>
                </a:lnTo>
                <a:lnTo>
                  <a:pt x="0" y="41610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1321" y="759300"/>
            <a:ext cx="5693348" cy="3506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14130D"/>
                </a:solidFill>
                <a:latin typeface="Montserrat"/>
              </a:rPr>
              <a:t>Triple bar graph depicts Cluster 2 consistently leading in revenue across age groups, emphasizing its dominance in revenue generation.</a:t>
            </a:r>
          </a:p>
          <a:p>
            <a:pPr>
              <a:lnSpc>
                <a:spcPts val="3639"/>
              </a:lnSpc>
            </a:pPr>
          </a:p>
          <a:p>
            <a:pPr>
              <a:lnSpc>
                <a:spcPts val="3639"/>
              </a:lnSpc>
            </a:pPr>
          </a:p>
          <a:p>
            <a:pPr>
              <a:lnSpc>
                <a:spcPts val="252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4264068" y="515425"/>
            <a:ext cx="3315115" cy="4326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52"/>
              </a:lnSpc>
            </a:pPr>
            <a:r>
              <a:rPr lang="en-US" sz="2537">
                <a:solidFill>
                  <a:srgbClr val="14130D"/>
                </a:solidFill>
                <a:latin typeface="Montserrat"/>
              </a:rPr>
              <a:t>Graph shows Cluster 1 male-centric, Clusters 0 and 2 female-centric, hinting at gender distinctions within clusters.</a:t>
            </a:r>
          </a:p>
          <a:p>
            <a:pPr>
              <a:lnSpc>
                <a:spcPts val="3552"/>
              </a:lnSpc>
            </a:pPr>
          </a:p>
          <a:p>
            <a:pPr>
              <a:lnSpc>
                <a:spcPts val="3552"/>
              </a:lnSpc>
            </a:pPr>
          </a:p>
          <a:p>
            <a:pPr>
              <a:lnSpc>
                <a:spcPts val="245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4215955" y="5650748"/>
            <a:ext cx="3752435" cy="4420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14130D"/>
                </a:solidFill>
                <a:latin typeface="Montserrat"/>
              </a:rPr>
              <a:t>Graph suggests Clusters 1 and 2 host varied-life-span diseases, while Cluster 0 features lifelong-life-span conditions, indicating distinct prognostic patterns.</a:t>
            </a:r>
          </a:p>
          <a:p>
            <a:pPr>
              <a:lnSpc>
                <a:spcPts val="3639"/>
              </a:lnSpc>
            </a:pPr>
          </a:p>
          <a:p>
            <a:pPr>
              <a:lnSpc>
                <a:spcPts val="252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78687" y="8624470"/>
            <a:ext cx="10411964" cy="86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93"/>
              </a:lnSpc>
            </a:pPr>
            <a:r>
              <a:rPr lang="en-US" sz="6085">
                <a:solidFill>
                  <a:srgbClr val="231F20"/>
                </a:solidFill>
                <a:latin typeface="Oswald Bold"/>
              </a:rPr>
              <a:t>INTERPRETATION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137995" y="7716721"/>
            <a:ext cx="747593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215955" y="3910171"/>
            <a:ext cx="874990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10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81681" y="9716019"/>
            <a:ext cx="823793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swald Bold"/>
              </a:rPr>
              <a:t>FIG. 11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008633" y="9931400"/>
            <a:ext cx="165497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14130D"/>
                </a:solidFill>
                <a:latin typeface="Oswald Bold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AF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3787" y="0"/>
            <a:ext cx="6482255" cy="10287000"/>
            <a:chOff x="0" y="0"/>
            <a:chExt cx="2364744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4744" cy="3752726"/>
            </a:xfrm>
            <a:custGeom>
              <a:avLst/>
              <a:gdLst/>
              <a:ahLst/>
              <a:cxnLst/>
              <a:rect r="r" b="b" t="t" l="l"/>
              <a:pathLst>
                <a:path h="3752726" w="2364744">
                  <a:moveTo>
                    <a:pt x="0" y="0"/>
                  </a:moveTo>
                  <a:lnTo>
                    <a:pt x="2364744" y="0"/>
                  </a:lnTo>
                  <a:lnTo>
                    <a:pt x="2364744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F09902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87525" y="4213225"/>
            <a:ext cx="6458469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50"/>
              </a:lnSpc>
            </a:pPr>
            <a:r>
              <a:rPr lang="en-US" sz="6500">
                <a:solidFill>
                  <a:srgbClr val="231F20"/>
                </a:solidFill>
                <a:latin typeface="Oswald Bold"/>
              </a:rPr>
              <a:t>Recommendations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861206" y="1687602"/>
            <a:ext cx="10826722" cy="6940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2544">
                <a:solidFill>
                  <a:srgbClr val="231F20"/>
                </a:solidFill>
                <a:latin typeface="Montserrat"/>
              </a:rPr>
              <a:t>•Tailor marketing for Cluster 1, focusing on higher-cost female customers. Collaborate with wellness businesses for joint packages and implement personalized loyalty programs.</a:t>
            </a: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  <a:r>
              <a:rPr lang="en-US" sz="2544">
                <a:solidFill>
                  <a:srgbClr val="231F20"/>
                </a:solidFill>
                <a:latin typeface="Montserrat"/>
              </a:rPr>
              <a:t>•Engage Cluster 2 with specialized packages for common male health concerns. Participate in community events and sponsorships to strengthen connections.</a:t>
            </a: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  <a:r>
              <a:rPr lang="en-US" sz="2544">
                <a:solidFill>
                  <a:srgbClr val="231F20"/>
                </a:solidFill>
                <a:latin typeface="Montserrat"/>
              </a:rPr>
              <a:t>•Optimize resource allocation based on high-profit months. Form strategic partnerships for community events, adjusting staffing during low-demand periods.</a:t>
            </a: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  <a:r>
              <a:rPr lang="en-US" sz="2544">
                <a:solidFill>
                  <a:srgbClr val="231F20"/>
                </a:solidFill>
                <a:latin typeface="Montserrat"/>
              </a:rPr>
              <a:t>•Introduce subscription plans for essential tests, promoting loyalty. Collaborate with insurers for bundled packages, ensuring affordability and higher retention rates.</a:t>
            </a:r>
          </a:p>
          <a:p>
            <a:pPr>
              <a:lnSpc>
                <a:spcPts val="2799"/>
              </a:lnSpc>
            </a:pPr>
          </a:p>
          <a:p>
            <a:pPr>
              <a:lnSpc>
                <a:spcPts val="2799"/>
              </a:lnSpc>
            </a:pPr>
            <a:r>
              <a:rPr lang="en-US" sz="2544">
                <a:solidFill>
                  <a:srgbClr val="231F20"/>
                </a:solidFill>
                <a:latin typeface="Montserrat"/>
              </a:rPr>
              <a:t>•Explore cost-effective in-house testing for common tests. Invest in modern tech, negotiate bulk procurement, and streamline processes for enhanced customer experience.</a:t>
            </a:r>
          </a:p>
          <a:p>
            <a:pPr>
              <a:lnSpc>
                <a:spcPts val="27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8005954" y="9931400"/>
            <a:ext cx="170855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14130D"/>
                </a:solidFill>
                <a:latin typeface="Oswald Bold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DAF4SSt61LY</dc:identifier>
  <dcterms:modified xsi:type="dcterms:W3CDTF">2011-08-01T06:04:30Z</dcterms:modified>
  <cp:revision>1</cp:revision>
  <dc:title>Harsh</dc:title>
</cp:coreProperties>
</file>

<file path=docProps/thumbnail.jpeg>
</file>